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9" roundtripDataSignature="AMtx7mj1hg7/JX95SjtDMwJNXfxAD8Wk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customschemas.google.com/relationships/presentationmetadata" Target="metadata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d3168797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5d31687975_0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d3d33459f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d3d33459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d3d33459f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It’s Demo Time</a:t>
            </a:r>
            <a:endParaRPr/>
          </a:p>
        </p:txBody>
      </p:sp>
      <p:sp>
        <p:nvSpPr>
          <p:cNvPr id="163" name="Google Shape;163;g5d3d33459f_2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d3168797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Who remembers this scene in Halo?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flood bursts through the door, and it was </a:t>
            </a:r>
            <a:r>
              <a:rPr lang="en-US"/>
              <a:t>unsettling</a:t>
            </a:r>
            <a:r>
              <a:rPr lang="en-US"/>
              <a:t> and terrifying because they could run up the walls. We wanted to implement something just like this.</a:t>
            </a:r>
            <a:br>
              <a:rPr lang="en-US"/>
            </a:br>
            <a:endParaRPr/>
          </a:p>
        </p:txBody>
      </p:sp>
      <p:sp>
        <p:nvSpPr>
          <p:cNvPr id="65" name="Google Shape;65;g5d31687975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d3d33459f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d3d33459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calling it gecko ai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d3d33459f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g5d3d33459f_2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d3168797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Before we get to the 3D Funneling, we need to have a navmesh that allows us to navigate a complex shape.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Most navmeshes like the one unity can generate are designed for 2D Funneling and a (generally) flat 2.5D navigable surface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So we built our navmesh based on the Unity Mesh object and comprised that mesh of nodes containing the needed positional and directional information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This allowed us to ensure not only the correct movement of the agents but also give us the needed information for terrain analysis 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The Terrain analysis simply analyzes the players postions and the camera direction reletive to each node to determine the node visibility and distance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endParaRPr/>
          </a:p>
        </p:txBody>
      </p:sp>
      <p:sp>
        <p:nvSpPr>
          <p:cNvPr id="82" name="Google Shape;82;g5d31687975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d3168797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5d31687975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d35100902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funnel algorithm is actually very simple, so simple that out main source called it the stupid simple funnel algorithm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start with a navmesh path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(note we focus on the highlighted dotted line)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form a ‘wedge’ and check if the next point is within the within the wedge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it is, ‘reduce’ the funnel by re-assigning one of the path’s points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it isn’t, add the new point to the list of efficient path points and re-</a:t>
            </a:r>
            <a:r>
              <a:rPr lang="en-US"/>
              <a:t>initialize</a:t>
            </a:r>
            <a:r>
              <a:rPr lang="en-US"/>
              <a:t> the funnel</a:t>
            </a:r>
            <a:endParaRPr/>
          </a:p>
        </p:txBody>
      </p:sp>
      <p:sp>
        <p:nvSpPr>
          <p:cNvPr id="99" name="Google Shape;99;g5d35100902_1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d35100902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describe my process for extrapolating in 3d</a:t>
            </a:r>
            <a:endParaRPr/>
          </a:p>
        </p:txBody>
      </p:sp>
      <p:sp>
        <p:nvSpPr>
          <p:cNvPr id="106" name="Google Shape;106;g5d35100902_1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d35100902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adapted the funnel algorithm using the following steps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normal of starting node, visualize it as a dotted 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select shared points like with funnel algorithm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take difference of (funnel boundary) and (closest point on normal line to funnel boundary)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these points to define a ‘funnel’ with planes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check if next point is within the funnel using similar vector and add/reduce just like the normal algorithm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finally project the efficient path onto the surface of the mesh to get an efficient logical path</a:t>
            </a:r>
            <a:endParaRPr/>
          </a:p>
        </p:txBody>
      </p:sp>
      <p:sp>
        <p:nvSpPr>
          <p:cNvPr id="112" name="Google Shape;112;g5d35100902_1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3"/>
          <p:cNvPicPr preferRelativeResize="0"/>
          <p:nvPr/>
        </p:nvPicPr>
        <p:blipFill rotWithShape="1">
          <a:blip r:embed="rId2">
            <a:alphaModFix/>
          </a:blip>
          <a:srcRect b="-4553" l="0" r="0" t="0"/>
          <a:stretch/>
        </p:blipFill>
        <p:spPr>
          <a:xfrm>
            <a:off x="0" y="1"/>
            <a:ext cx="12192000" cy="660628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Century Gothic"/>
              <a:buNone/>
              <a:defRPr sz="60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descr="Image result for digipen" id="15" name="Google Shape;1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148" y="6406211"/>
            <a:ext cx="1498876" cy="36967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3"/>
          <p:cNvSpPr txBox="1"/>
          <p:nvPr/>
        </p:nvSpPr>
        <p:spPr>
          <a:xfrm>
            <a:off x="7384775" y="6406211"/>
            <a:ext cx="44244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CS380/CS580 Artificial Intelligence for Games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digipen" id="54" name="Google Shape;54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4148" y="6406211"/>
            <a:ext cx="1498876" cy="36967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22"/>
          <p:cNvSpPr txBox="1"/>
          <p:nvPr/>
        </p:nvSpPr>
        <p:spPr>
          <a:xfrm>
            <a:off x="7384775" y="6406211"/>
            <a:ext cx="44244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CS380/CS580 Artificial Intelligence for Games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" showMasterSp="0">
  <p:cSld name="1_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No Footer" showMasterSp="0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Google Shape;18;p14"/>
          <p:cNvCxnSpPr/>
          <p:nvPr/>
        </p:nvCxnSpPr>
        <p:spPr>
          <a:xfrm>
            <a:off x="4114800" y="0"/>
            <a:ext cx="0" cy="6900863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" name="Google Shape;19;p14"/>
          <p:cNvSpPr txBox="1"/>
          <p:nvPr>
            <p:ph type="title"/>
          </p:nvPr>
        </p:nvSpPr>
        <p:spPr>
          <a:xfrm>
            <a:off x="0" y="0"/>
            <a:ext cx="4114800" cy="6857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000"/>
              <a:buFont typeface="Century Gothic"/>
              <a:buNone/>
              <a:defRPr sz="4000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" type="body"/>
          </p:nvPr>
        </p:nvSpPr>
        <p:spPr>
          <a:xfrm>
            <a:off x="4281488" y="1"/>
            <a:ext cx="7910512" cy="6857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82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alibri"/>
              <a:buAutoNum type="alphaUcPeriod"/>
              <a:defRPr sz="4000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dented Content No Footer" showMasterSp="0">
  <p:cSld name="Indented Content No Foot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/>
          <p:nvPr>
            <p:ph idx="1" type="body"/>
          </p:nvPr>
        </p:nvSpPr>
        <p:spPr>
          <a:xfrm>
            <a:off x="1351189" y="1684421"/>
            <a:ext cx="10470697" cy="48813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  <a:defRPr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15"/>
          <p:cNvSpPr txBox="1"/>
          <p:nvPr>
            <p:ph idx="2" type="body"/>
          </p:nvPr>
        </p:nvSpPr>
        <p:spPr>
          <a:xfrm>
            <a:off x="0" y="165004"/>
            <a:ext cx="12192000" cy="1353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08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entury Gothic"/>
              <a:buChar char="▐"/>
              <a:defRPr sz="44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No Footer" showMasterSp="0">
  <p:cSld name="Content No Foot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6"/>
          <p:cNvSpPr txBox="1"/>
          <p:nvPr>
            <p:ph idx="1" type="body"/>
          </p:nvPr>
        </p:nvSpPr>
        <p:spPr>
          <a:xfrm>
            <a:off x="0" y="165004"/>
            <a:ext cx="12192000" cy="1353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08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entury Gothic"/>
              <a:buChar char="▐"/>
              <a:defRPr sz="44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16"/>
          <p:cNvSpPr txBox="1"/>
          <p:nvPr>
            <p:ph idx="2" type="body"/>
          </p:nvPr>
        </p:nvSpPr>
        <p:spPr>
          <a:xfrm>
            <a:off x="632517" y="1684421"/>
            <a:ext cx="11189369" cy="4860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  <a:defRPr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lit Content No Footer" showMasterSp="0">
  <p:cSld name="Split Content No Foot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/>
          <p:nvPr>
            <p:ph idx="1" type="body"/>
          </p:nvPr>
        </p:nvSpPr>
        <p:spPr>
          <a:xfrm>
            <a:off x="873579" y="1711922"/>
            <a:ext cx="5225141" cy="48745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  <a:defRPr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17"/>
          <p:cNvSpPr txBox="1"/>
          <p:nvPr>
            <p:ph idx="2" type="body"/>
          </p:nvPr>
        </p:nvSpPr>
        <p:spPr>
          <a:xfrm>
            <a:off x="6435033" y="1711922"/>
            <a:ext cx="5391149" cy="48745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  <a:defRPr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17"/>
          <p:cNvSpPr txBox="1"/>
          <p:nvPr>
            <p:ph idx="3" type="body"/>
          </p:nvPr>
        </p:nvSpPr>
        <p:spPr>
          <a:xfrm>
            <a:off x="0" y="165004"/>
            <a:ext cx="12192000" cy="1353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08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entury Gothic"/>
              <a:buChar char="▐"/>
              <a:defRPr sz="44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w/Footer">
  <p:cSld name="Section w/Foot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Google Shape;32;p18"/>
          <p:cNvCxnSpPr/>
          <p:nvPr/>
        </p:nvCxnSpPr>
        <p:spPr>
          <a:xfrm>
            <a:off x="4094607" y="0"/>
            <a:ext cx="0" cy="6333743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" name="Google Shape;33;p18"/>
          <p:cNvSpPr txBox="1"/>
          <p:nvPr>
            <p:ph type="title"/>
          </p:nvPr>
        </p:nvSpPr>
        <p:spPr>
          <a:xfrm>
            <a:off x="0" y="1"/>
            <a:ext cx="4090988" cy="63337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000"/>
              <a:buFont typeface="Century Gothic"/>
              <a:buNone/>
              <a:defRPr sz="4000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8"/>
          <p:cNvSpPr txBox="1"/>
          <p:nvPr>
            <p:ph idx="1" type="body"/>
          </p:nvPr>
        </p:nvSpPr>
        <p:spPr>
          <a:xfrm>
            <a:off x="4267200" y="1"/>
            <a:ext cx="7924800" cy="63337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82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alibri"/>
              <a:buAutoNum type="alphaUcPeriod"/>
              <a:defRPr sz="4000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descr="Image result for digipen" id="35" name="Google Shape;3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4148" y="6406211"/>
            <a:ext cx="1498876" cy="36967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8"/>
          <p:cNvSpPr txBox="1"/>
          <p:nvPr/>
        </p:nvSpPr>
        <p:spPr>
          <a:xfrm>
            <a:off x="7384775" y="6406211"/>
            <a:ext cx="44244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CS380/CS580 Artificial Intelligence for Games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dented Content w/Footer">
  <p:cSld name="Indented Content w/Foot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9"/>
          <p:cNvSpPr txBox="1"/>
          <p:nvPr>
            <p:ph idx="1" type="body"/>
          </p:nvPr>
        </p:nvSpPr>
        <p:spPr>
          <a:xfrm>
            <a:off x="1379763" y="1684421"/>
            <a:ext cx="10442123" cy="4492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  <a:defRPr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2" type="body"/>
          </p:nvPr>
        </p:nvSpPr>
        <p:spPr>
          <a:xfrm>
            <a:off x="0" y="165004"/>
            <a:ext cx="12192000" cy="1353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08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entury Gothic"/>
              <a:buChar char="▐"/>
              <a:defRPr sz="44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Image result for digipen" id="40" name="Google Shape;4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4148" y="6406211"/>
            <a:ext cx="1498876" cy="36967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19"/>
          <p:cNvSpPr txBox="1"/>
          <p:nvPr/>
        </p:nvSpPr>
        <p:spPr>
          <a:xfrm>
            <a:off x="7384775" y="6406211"/>
            <a:ext cx="44244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CS380/CS580 Artificial Intelligence for Games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/Footer">
  <p:cSld name="Content w/Foo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 txBox="1"/>
          <p:nvPr>
            <p:ph idx="1" type="body"/>
          </p:nvPr>
        </p:nvSpPr>
        <p:spPr>
          <a:xfrm>
            <a:off x="0" y="165004"/>
            <a:ext cx="12192000" cy="1353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08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entury Gothic"/>
              <a:buChar char="▐"/>
              <a:defRPr sz="44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2" type="body"/>
          </p:nvPr>
        </p:nvSpPr>
        <p:spPr>
          <a:xfrm>
            <a:off x="632517" y="1684421"/>
            <a:ext cx="11189369" cy="4492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  <a:defRPr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Image result for digipen" id="45" name="Google Shape;4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4148" y="6406211"/>
            <a:ext cx="1498876" cy="36967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20"/>
          <p:cNvSpPr txBox="1"/>
          <p:nvPr/>
        </p:nvSpPr>
        <p:spPr>
          <a:xfrm>
            <a:off x="7384775" y="6406211"/>
            <a:ext cx="44244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CS380/CS580 Artificial Intelligence for Games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lit Content w/Footer">
  <p:cSld name="Split Content w/Foot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1"/>
          <p:cNvSpPr txBox="1"/>
          <p:nvPr>
            <p:ph idx="1" type="body"/>
          </p:nvPr>
        </p:nvSpPr>
        <p:spPr>
          <a:xfrm>
            <a:off x="873579" y="1711922"/>
            <a:ext cx="5225141" cy="44650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  <a:defRPr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21"/>
          <p:cNvSpPr txBox="1"/>
          <p:nvPr>
            <p:ph idx="2" type="body"/>
          </p:nvPr>
        </p:nvSpPr>
        <p:spPr>
          <a:xfrm>
            <a:off x="6414407" y="1711922"/>
            <a:ext cx="5391149" cy="44650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  <a:defRPr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1"/>
          <p:cNvSpPr txBox="1"/>
          <p:nvPr>
            <p:ph idx="3" type="body"/>
          </p:nvPr>
        </p:nvSpPr>
        <p:spPr>
          <a:xfrm>
            <a:off x="0" y="165004"/>
            <a:ext cx="12192000" cy="1353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08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entury Gothic"/>
              <a:buChar char="▐"/>
              <a:defRPr sz="44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Image result for digipen" id="51" name="Google Shape;5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4148" y="6406211"/>
            <a:ext cx="1498876" cy="36967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21"/>
          <p:cNvSpPr txBox="1"/>
          <p:nvPr/>
        </p:nvSpPr>
        <p:spPr>
          <a:xfrm>
            <a:off x="7384775" y="6406211"/>
            <a:ext cx="44244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CS380/CS580 Artificial Intelligence for Games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/>
          <p:nvPr/>
        </p:nvSpPr>
        <p:spPr>
          <a:xfrm>
            <a:off x="0" y="6319838"/>
            <a:ext cx="12192000" cy="538162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6000" u="none" cap="none" strike="noStrik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7;p12"/>
          <p:cNvSpPr/>
          <p:nvPr/>
        </p:nvSpPr>
        <p:spPr>
          <a:xfrm>
            <a:off x="0" y="6332030"/>
            <a:ext cx="12192000" cy="538162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6000" u="none" cap="none" strike="noStrik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8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0" name="Google Shape;10;p12"/>
          <p:cNvCxnSpPr/>
          <p:nvPr/>
        </p:nvCxnSpPr>
        <p:spPr>
          <a:xfrm>
            <a:off x="0" y="6332030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Century Gothic"/>
              <a:buNone/>
            </a:pPr>
            <a:r>
              <a:rPr lang="en-US"/>
              <a:t>Navigating on Complex 3D Surfaces</a:t>
            </a:r>
            <a:endParaRPr/>
          </a:p>
        </p:txBody>
      </p:sp>
      <p:sp>
        <p:nvSpPr>
          <p:cNvPr id="62" name="Google Shape;62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Nick Miller, Trevor Harron, Charles Boudousquie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 sz="1800"/>
              <a:t>7/18/19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d31687975_0_62"/>
          <p:cNvSpPr txBox="1"/>
          <p:nvPr>
            <p:ph idx="1" type="body"/>
          </p:nvPr>
        </p:nvSpPr>
        <p:spPr>
          <a:xfrm>
            <a:off x="4205288" y="1"/>
            <a:ext cx="79104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742950" lvl="0" marL="742950" rtl="0" algn="l">
              <a:spcBef>
                <a:spcPts val="1000"/>
              </a:spcBef>
              <a:spcAft>
                <a:spcPts val="0"/>
              </a:spcAft>
              <a:buSzPts val="4000"/>
              <a:buAutoNum type="alphaUcPeriod"/>
            </a:pPr>
            <a:r>
              <a:rPr lang="en-US">
                <a:solidFill>
                  <a:srgbClr val="CCCCCC"/>
                </a:solidFill>
              </a:rPr>
              <a:t>Generate the Navmesh</a:t>
            </a:r>
            <a:endParaRPr>
              <a:solidFill>
                <a:srgbClr val="CCCCCC"/>
              </a:solidFill>
            </a:endParaRPr>
          </a:p>
          <a:p>
            <a:pPr indent="-742950" lvl="0" marL="7429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4000"/>
              <a:buFont typeface="Calibri"/>
              <a:buAutoNum type="alphaUcPeriod"/>
            </a:pPr>
            <a:r>
              <a:rPr lang="en-US">
                <a:solidFill>
                  <a:schemeClr val="lt2"/>
                </a:solidFill>
              </a:rPr>
              <a:t>Adapt the Funnel Algorithm</a:t>
            </a:r>
            <a:endParaRPr>
              <a:solidFill>
                <a:schemeClr val="lt2"/>
              </a:solidFill>
            </a:endParaRPr>
          </a:p>
          <a:p>
            <a:pPr indent="-742950" lvl="0" marL="7429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4000"/>
              <a:buAutoNum type="alphaUcPeriod"/>
            </a:pPr>
            <a:r>
              <a:rPr lang="en-US">
                <a:solidFill>
                  <a:schemeClr val="dk2"/>
                </a:solidFill>
              </a:rPr>
              <a:t>Implement Agent Behavior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1" name="Google Shape;121;g5d31687975_0_62"/>
          <p:cNvSpPr txBox="1"/>
          <p:nvPr>
            <p:ph type="title"/>
          </p:nvPr>
        </p:nvSpPr>
        <p:spPr>
          <a:xfrm>
            <a:off x="341950" y="1168350"/>
            <a:ext cx="3685500" cy="45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Century Gothic"/>
              <a:buNone/>
            </a:pPr>
            <a:r>
              <a:rPr lang="en-US" sz="4400">
                <a:solidFill>
                  <a:srgbClr val="3F3F3F"/>
                </a:solidFill>
              </a:rPr>
              <a:t>Navigating on Complex 3D Surfaces</a:t>
            </a:r>
            <a:endParaRPr sz="4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d3d33459f_3_0"/>
          <p:cNvSpPr/>
          <p:nvPr/>
        </p:nvSpPr>
        <p:spPr>
          <a:xfrm>
            <a:off x="1350200" y="1109575"/>
            <a:ext cx="9932700" cy="4705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5d3d33459f_3_0"/>
          <p:cNvSpPr/>
          <p:nvPr/>
        </p:nvSpPr>
        <p:spPr>
          <a:xfrm>
            <a:off x="3809850" y="1277975"/>
            <a:ext cx="5011500" cy="15825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Get Distance to Player</a:t>
            </a:r>
            <a:endParaRPr sz="2400"/>
          </a:p>
        </p:txBody>
      </p:sp>
      <p:grpSp>
        <p:nvGrpSpPr>
          <p:cNvPr id="128" name="Google Shape;128;g5d3d33459f_3_0"/>
          <p:cNvGrpSpPr/>
          <p:nvPr/>
        </p:nvGrpSpPr>
        <p:grpSpPr>
          <a:xfrm>
            <a:off x="3001050" y="4210250"/>
            <a:ext cx="7059000" cy="2495925"/>
            <a:chOff x="3001050" y="4210250"/>
            <a:chExt cx="7059000" cy="2495925"/>
          </a:xfrm>
        </p:grpSpPr>
        <p:cxnSp>
          <p:nvCxnSpPr>
            <p:cNvPr id="129" name="Google Shape;129;g5d3d33459f_3_0"/>
            <p:cNvCxnSpPr>
              <a:stCxn id="130" idx="2"/>
              <a:endCxn id="126" idx="4"/>
            </p:cNvCxnSpPr>
            <p:nvPr/>
          </p:nvCxnSpPr>
          <p:spPr>
            <a:xfrm>
              <a:off x="3001050" y="4210250"/>
              <a:ext cx="3315600" cy="1605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1" name="Google Shape;131;g5d3d33459f_3_0"/>
            <p:cNvCxnSpPr>
              <a:stCxn id="132" idx="2"/>
              <a:endCxn id="126" idx="4"/>
            </p:cNvCxnSpPr>
            <p:nvPr/>
          </p:nvCxnSpPr>
          <p:spPr>
            <a:xfrm>
              <a:off x="4980500" y="4562050"/>
              <a:ext cx="1336200" cy="125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3" name="Google Shape;133;g5d3d33459f_3_0"/>
            <p:cNvCxnSpPr>
              <a:stCxn id="134" idx="2"/>
              <a:endCxn id="126" idx="4"/>
            </p:cNvCxnSpPr>
            <p:nvPr/>
          </p:nvCxnSpPr>
          <p:spPr>
            <a:xfrm flipH="1">
              <a:off x="6316650" y="4210250"/>
              <a:ext cx="3743400" cy="1605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5" name="Google Shape;135;g5d3d33459f_3_0"/>
            <p:cNvCxnSpPr>
              <a:stCxn id="136" idx="2"/>
              <a:endCxn id="126" idx="4"/>
            </p:cNvCxnSpPr>
            <p:nvPr/>
          </p:nvCxnSpPr>
          <p:spPr>
            <a:xfrm flipH="1">
              <a:off x="6316638" y="4415000"/>
              <a:ext cx="1377000" cy="1400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7" name="Google Shape;137;g5d3d33459f_3_0"/>
            <p:cNvCxnSpPr>
              <a:stCxn id="126" idx="4"/>
              <a:endCxn id="138" idx="0"/>
            </p:cNvCxnSpPr>
            <p:nvPr/>
          </p:nvCxnSpPr>
          <p:spPr>
            <a:xfrm>
              <a:off x="6316550" y="5815375"/>
              <a:ext cx="0" cy="275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38" name="Google Shape;138;g5d3d33459f_3_0"/>
            <p:cNvSpPr/>
            <p:nvPr/>
          </p:nvSpPr>
          <p:spPr>
            <a:xfrm>
              <a:off x="5444150" y="6091175"/>
              <a:ext cx="1744800" cy="615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Waiting </a:t>
              </a:r>
              <a:endParaRPr sz="2400"/>
            </a:p>
          </p:txBody>
        </p:sp>
      </p:grpSp>
      <p:grpSp>
        <p:nvGrpSpPr>
          <p:cNvPr id="139" name="Google Shape;139;g5d3d33459f_3_0"/>
          <p:cNvGrpSpPr/>
          <p:nvPr/>
        </p:nvGrpSpPr>
        <p:grpSpPr>
          <a:xfrm>
            <a:off x="2192250" y="2806993"/>
            <a:ext cx="4123350" cy="1403257"/>
            <a:chOff x="2192250" y="2806993"/>
            <a:chExt cx="4123350" cy="1403257"/>
          </a:xfrm>
        </p:grpSpPr>
        <p:cxnSp>
          <p:nvCxnSpPr>
            <p:cNvPr id="140" name="Google Shape;140;g5d3d33459f_3_0"/>
            <p:cNvCxnSpPr>
              <a:stCxn id="127" idx="2"/>
              <a:endCxn id="130" idx="0"/>
            </p:cNvCxnSpPr>
            <p:nvPr/>
          </p:nvCxnSpPr>
          <p:spPr>
            <a:xfrm flipH="1">
              <a:off x="3000900" y="2860475"/>
              <a:ext cx="3314700" cy="75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30" name="Google Shape;130;g5d3d33459f_3_0"/>
            <p:cNvSpPr/>
            <p:nvPr/>
          </p:nvSpPr>
          <p:spPr>
            <a:xfrm>
              <a:off x="2192250" y="3613550"/>
              <a:ext cx="1617600" cy="596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Fly Away</a:t>
              </a:r>
              <a:endParaRPr sz="2400"/>
            </a:p>
          </p:txBody>
        </p:sp>
        <p:sp>
          <p:nvSpPr>
            <p:cNvPr id="141" name="Google Shape;141;g5d3d33459f_3_0"/>
            <p:cNvSpPr txBox="1"/>
            <p:nvPr/>
          </p:nvSpPr>
          <p:spPr>
            <a:xfrm rot="-724073">
              <a:off x="4057137" y="2904502"/>
              <a:ext cx="982922" cy="4727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Calibri"/>
                  <a:ea typeface="Calibri"/>
                  <a:cs typeface="Calibri"/>
                  <a:sym typeface="Calibri"/>
                </a:rPr>
                <a:t>Dist &lt; 30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" name="Google Shape;142;g5d3d33459f_3_0"/>
          <p:cNvGrpSpPr/>
          <p:nvPr/>
        </p:nvGrpSpPr>
        <p:grpSpPr>
          <a:xfrm>
            <a:off x="6315600" y="2843818"/>
            <a:ext cx="4553250" cy="1366432"/>
            <a:chOff x="6315600" y="2843818"/>
            <a:chExt cx="4553250" cy="1366432"/>
          </a:xfrm>
        </p:grpSpPr>
        <p:cxnSp>
          <p:nvCxnSpPr>
            <p:cNvPr id="143" name="Google Shape;143;g5d3d33459f_3_0"/>
            <p:cNvCxnSpPr>
              <a:stCxn id="127" idx="2"/>
              <a:endCxn id="134" idx="0"/>
            </p:cNvCxnSpPr>
            <p:nvPr/>
          </p:nvCxnSpPr>
          <p:spPr>
            <a:xfrm>
              <a:off x="6315600" y="2860475"/>
              <a:ext cx="3744600" cy="75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34" name="Google Shape;134;g5d3d33459f_3_0"/>
            <p:cNvSpPr/>
            <p:nvPr/>
          </p:nvSpPr>
          <p:spPr>
            <a:xfrm>
              <a:off x="9251250" y="3613550"/>
              <a:ext cx="1617600" cy="596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Wander</a:t>
              </a:r>
              <a:endParaRPr sz="2400"/>
            </a:p>
          </p:txBody>
        </p:sp>
        <p:sp>
          <p:nvSpPr>
            <p:cNvPr id="144" name="Google Shape;144;g5d3d33459f_3_0"/>
            <p:cNvSpPr txBox="1"/>
            <p:nvPr/>
          </p:nvSpPr>
          <p:spPr>
            <a:xfrm rot="689065">
              <a:off x="7724511" y="3000627"/>
              <a:ext cx="1622790" cy="472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Calibri"/>
                  <a:ea typeface="Calibri"/>
                  <a:cs typeface="Calibri"/>
                  <a:sym typeface="Calibri"/>
                </a:rPr>
                <a:t>Dist &gt;= 100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" name="Google Shape;145;g5d3d33459f_3_0"/>
          <p:cNvGrpSpPr/>
          <p:nvPr/>
        </p:nvGrpSpPr>
        <p:grpSpPr>
          <a:xfrm>
            <a:off x="4396550" y="2791051"/>
            <a:ext cx="1919050" cy="1770999"/>
            <a:chOff x="4396550" y="2791051"/>
            <a:chExt cx="1919050" cy="1770999"/>
          </a:xfrm>
        </p:grpSpPr>
        <p:cxnSp>
          <p:nvCxnSpPr>
            <p:cNvPr id="146" name="Google Shape;146;g5d3d33459f_3_0"/>
            <p:cNvCxnSpPr>
              <a:stCxn id="127" idx="2"/>
              <a:endCxn id="132" idx="0"/>
            </p:cNvCxnSpPr>
            <p:nvPr/>
          </p:nvCxnSpPr>
          <p:spPr>
            <a:xfrm flipH="1">
              <a:off x="4980600" y="2860475"/>
              <a:ext cx="1335000" cy="1104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32" name="Google Shape;132;g5d3d33459f_3_0"/>
            <p:cNvSpPr/>
            <p:nvPr/>
          </p:nvSpPr>
          <p:spPr>
            <a:xfrm>
              <a:off x="4396550" y="3965350"/>
              <a:ext cx="1167900" cy="596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Hide</a:t>
              </a:r>
              <a:endParaRPr sz="2400"/>
            </a:p>
          </p:txBody>
        </p:sp>
        <p:sp>
          <p:nvSpPr>
            <p:cNvPr id="147" name="Google Shape;147;g5d3d33459f_3_0"/>
            <p:cNvSpPr txBox="1"/>
            <p:nvPr/>
          </p:nvSpPr>
          <p:spPr>
            <a:xfrm rot="-2417819">
              <a:off x="4814310" y="3192534"/>
              <a:ext cx="1415231" cy="4729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Calibri"/>
                  <a:ea typeface="Calibri"/>
                  <a:cs typeface="Calibri"/>
                  <a:sym typeface="Calibri"/>
                </a:rPr>
                <a:t>30 &lt;= </a:t>
              </a:r>
              <a:r>
                <a:rPr lang="en-US">
                  <a:latin typeface="Calibri"/>
                  <a:ea typeface="Calibri"/>
                  <a:cs typeface="Calibri"/>
                  <a:sym typeface="Calibri"/>
                </a:rPr>
                <a:t>Dist &lt; 50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" name="Google Shape;148;g5d3d33459f_3_0"/>
          <p:cNvGrpSpPr/>
          <p:nvPr/>
        </p:nvGrpSpPr>
        <p:grpSpPr>
          <a:xfrm>
            <a:off x="6315600" y="2807009"/>
            <a:ext cx="2505888" cy="1607991"/>
            <a:chOff x="6315600" y="2807009"/>
            <a:chExt cx="2505888" cy="1607991"/>
          </a:xfrm>
        </p:grpSpPr>
        <p:cxnSp>
          <p:nvCxnSpPr>
            <p:cNvPr id="149" name="Google Shape;149;g5d3d33459f_3_0"/>
            <p:cNvCxnSpPr>
              <a:stCxn id="127" idx="2"/>
              <a:endCxn id="136" idx="0"/>
            </p:cNvCxnSpPr>
            <p:nvPr/>
          </p:nvCxnSpPr>
          <p:spPr>
            <a:xfrm>
              <a:off x="6315600" y="2860475"/>
              <a:ext cx="1377900" cy="957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36" name="Google Shape;136;g5d3d33459f_3_0"/>
            <p:cNvSpPr/>
            <p:nvPr/>
          </p:nvSpPr>
          <p:spPr>
            <a:xfrm>
              <a:off x="6565788" y="3818300"/>
              <a:ext cx="2255700" cy="596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Look At Player</a:t>
              </a:r>
              <a:endParaRPr sz="2400"/>
            </a:p>
          </p:txBody>
        </p:sp>
        <p:sp>
          <p:nvSpPr>
            <p:cNvPr id="150" name="Google Shape;150;g5d3d33459f_3_0"/>
            <p:cNvSpPr txBox="1"/>
            <p:nvPr/>
          </p:nvSpPr>
          <p:spPr>
            <a:xfrm rot="2078400">
              <a:off x="6451787" y="3308523"/>
              <a:ext cx="1912148" cy="4726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Calibri"/>
                  <a:ea typeface="Calibri"/>
                  <a:cs typeface="Calibri"/>
                  <a:sym typeface="Calibri"/>
                </a:rPr>
                <a:t>50 &lt;= </a:t>
              </a:r>
              <a:r>
                <a:rPr lang="en-US">
                  <a:latin typeface="Calibri"/>
                  <a:ea typeface="Calibri"/>
                  <a:cs typeface="Calibri"/>
                  <a:sym typeface="Calibri"/>
                </a:rPr>
                <a:t>Dist &lt; 100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" name="Google Shape;151;g5d3d33459f_3_0"/>
          <p:cNvGrpSpPr/>
          <p:nvPr/>
        </p:nvGrpSpPr>
        <p:grpSpPr>
          <a:xfrm>
            <a:off x="5444150" y="1109675"/>
            <a:ext cx="871500" cy="5289000"/>
            <a:chOff x="5444150" y="1109675"/>
            <a:chExt cx="871500" cy="5289000"/>
          </a:xfrm>
        </p:grpSpPr>
        <p:cxnSp>
          <p:nvCxnSpPr>
            <p:cNvPr id="152" name="Google Shape;152;g5d3d33459f_3_0"/>
            <p:cNvCxnSpPr>
              <a:stCxn id="138" idx="1"/>
              <a:endCxn id="127" idx="0"/>
            </p:cNvCxnSpPr>
            <p:nvPr/>
          </p:nvCxnSpPr>
          <p:spPr>
            <a:xfrm flipH="1" rot="10800000">
              <a:off x="5444150" y="1277975"/>
              <a:ext cx="871500" cy="5120700"/>
            </a:xfrm>
            <a:prstGeom prst="curvedConnector4">
              <a:avLst>
                <a:gd fmla="val -520379" name="adj1"/>
                <a:gd fmla="val 10465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" name="Google Shape;153;g5d3d33459f_3_0"/>
            <p:cNvCxnSpPr>
              <a:endCxn id="127" idx="0"/>
            </p:cNvCxnSpPr>
            <p:nvPr/>
          </p:nvCxnSpPr>
          <p:spPr>
            <a:xfrm>
              <a:off x="6029100" y="1109675"/>
              <a:ext cx="286500" cy="168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54" name="Google Shape;154;g5d3d33459f_3_0"/>
          <p:cNvSpPr txBox="1"/>
          <p:nvPr>
            <p:ph idx="2" type="body"/>
          </p:nvPr>
        </p:nvSpPr>
        <p:spPr>
          <a:xfrm>
            <a:off x="76000" y="89004"/>
            <a:ext cx="121920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71500" lvl="0" marL="571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Century Gothic"/>
              <a:buChar char="▐"/>
            </a:pPr>
            <a:r>
              <a:rPr lang="en-US" sz="4000"/>
              <a:t>Behavior Design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"/>
          <p:cNvSpPr txBox="1"/>
          <p:nvPr>
            <p:ph idx="2" type="body"/>
          </p:nvPr>
        </p:nvSpPr>
        <p:spPr>
          <a:xfrm>
            <a:off x="0" y="165004"/>
            <a:ext cx="12192000" cy="1353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71500" lvl="0" marL="571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Char char="▐"/>
            </a:pPr>
            <a:r>
              <a:rPr lang="en-US" sz="4000"/>
              <a:t>Terrain analysis can free up resources</a:t>
            </a:r>
            <a:endParaRPr/>
          </a:p>
        </p:txBody>
      </p:sp>
      <p:sp>
        <p:nvSpPr>
          <p:cNvPr id="160" name="Google Shape;160;p6"/>
          <p:cNvSpPr txBox="1"/>
          <p:nvPr/>
        </p:nvSpPr>
        <p:spPr>
          <a:xfrm>
            <a:off x="1935600" y="1614775"/>
            <a:ext cx="8320800" cy="4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●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Store distance and </a:t>
            </a: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visibility</a:t>
            </a: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 in layers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●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Update terrain analysis periodically with: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914400" rtl="0" algn="l"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○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Distance from player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914400" rtl="0" algn="l"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○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How visible the node is to the player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d3d33459f_2_1"/>
          <p:cNvSpPr txBox="1"/>
          <p:nvPr>
            <p:ph idx="2" type="body"/>
          </p:nvPr>
        </p:nvSpPr>
        <p:spPr>
          <a:xfrm>
            <a:off x="0" y="165004"/>
            <a:ext cx="121920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71500" lvl="0" marL="571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Century Gothic"/>
              <a:buChar char="▐"/>
            </a:pPr>
            <a:r>
              <a:rPr lang="en-US" sz="4000"/>
              <a:t>Seeing is believing </a:t>
            </a:r>
            <a:endParaRPr/>
          </a:p>
        </p:txBody>
      </p:sp>
      <p:pic>
        <p:nvPicPr>
          <p:cNvPr id="166" name="Google Shape;166;g5d3d33459f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6125" y="1385604"/>
            <a:ext cx="3639750" cy="4763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Century Gothic"/>
              <a:buNone/>
            </a:pPr>
            <a:r>
              <a:rPr lang="en-US"/>
              <a:t>Questions/Comments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g5d31687975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238" y="270925"/>
            <a:ext cx="8421525" cy="631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d3d33459f_1_0"/>
          <p:cNvSpPr txBox="1"/>
          <p:nvPr>
            <p:ph idx="1" type="body"/>
          </p:nvPr>
        </p:nvSpPr>
        <p:spPr>
          <a:xfrm>
            <a:off x="860700" y="2630549"/>
            <a:ext cx="10470600" cy="159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666666"/>
                </a:solidFill>
              </a:rPr>
              <a:t>To i</a:t>
            </a:r>
            <a:r>
              <a:rPr lang="en-US" sz="4800">
                <a:solidFill>
                  <a:srgbClr val="666666"/>
                </a:solidFill>
              </a:rPr>
              <a:t>mplement </a:t>
            </a:r>
            <a:r>
              <a:rPr lang="en-US" sz="4800">
                <a:solidFill>
                  <a:srgbClr val="666666"/>
                </a:solidFill>
              </a:rPr>
              <a:t>agents</a:t>
            </a:r>
            <a:r>
              <a:rPr lang="en-US" sz="4800">
                <a:solidFill>
                  <a:srgbClr val="666666"/>
                </a:solidFill>
              </a:rPr>
              <a:t> that can efficiently navigate</a:t>
            </a:r>
            <a:r>
              <a:rPr lang="en-US" sz="4800">
                <a:solidFill>
                  <a:srgbClr val="666666"/>
                </a:solidFill>
              </a:rPr>
              <a:t> the surface of</a:t>
            </a:r>
            <a:r>
              <a:rPr lang="en-US" sz="4800">
                <a:solidFill>
                  <a:srgbClr val="666666"/>
                </a:solidFill>
              </a:rPr>
              <a:t> any 3D model</a:t>
            </a:r>
            <a:endParaRPr sz="4800">
              <a:solidFill>
                <a:srgbClr val="666666"/>
              </a:solidFill>
            </a:endParaRPr>
          </a:p>
        </p:txBody>
      </p:sp>
      <p:sp>
        <p:nvSpPr>
          <p:cNvPr id="73" name="Google Shape;73;g5d3d33459f_1_0"/>
          <p:cNvSpPr txBox="1"/>
          <p:nvPr>
            <p:ph idx="2" type="body"/>
          </p:nvPr>
        </p:nvSpPr>
        <p:spPr>
          <a:xfrm>
            <a:off x="0" y="165004"/>
            <a:ext cx="12192000" cy="135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SzPts val="4400"/>
              <a:buChar char="▐"/>
            </a:pPr>
            <a:r>
              <a:rPr lang="en-US"/>
              <a:t>What was our Goal?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d3d33459f_2_6"/>
          <p:cNvSpPr txBox="1"/>
          <p:nvPr>
            <p:ph type="title"/>
          </p:nvPr>
        </p:nvSpPr>
        <p:spPr>
          <a:xfrm>
            <a:off x="341950" y="1168350"/>
            <a:ext cx="3685500" cy="45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Century Gothic"/>
              <a:buNone/>
            </a:pPr>
            <a:r>
              <a:rPr lang="en-US" sz="4400">
                <a:solidFill>
                  <a:srgbClr val="3F3F3F"/>
                </a:solidFill>
              </a:rPr>
              <a:t>Navigating on Complex 3D Surfaces</a:t>
            </a:r>
            <a:endParaRPr sz="4400"/>
          </a:p>
        </p:txBody>
      </p:sp>
      <p:sp>
        <p:nvSpPr>
          <p:cNvPr id="79" name="Google Shape;79;g5d3d33459f_2_6"/>
          <p:cNvSpPr txBox="1"/>
          <p:nvPr>
            <p:ph idx="1" type="body"/>
          </p:nvPr>
        </p:nvSpPr>
        <p:spPr>
          <a:xfrm>
            <a:off x="4205288" y="1"/>
            <a:ext cx="79104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742950" lvl="0" marL="742950" rtl="0" algn="l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4000"/>
              <a:buAutoNum type="alphaUcPeriod"/>
            </a:pPr>
            <a:r>
              <a:rPr lang="en-US">
                <a:solidFill>
                  <a:srgbClr val="666666"/>
                </a:solidFill>
              </a:rPr>
              <a:t>Generate t</a:t>
            </a:r>
            <a:r>
              <a:rPr lang="en-US">
                <a:solidFill>
                  <a:srgbClr val="666666"/>
                </a:solidFill>
              </a:rPr>
              <a:t>he Navmesh</a:t>
            </a:r>
            <a:endParaRPr>
              <a:solidFill>
                <a:srgbClr val="666666"/>
              </a:solidFill>
            </a:endParaRPr>
          </a:p>
          <a:p>
            <a:pPr indent="-742950" lvl="0" marL="7429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4000"/>
              <a:buFont typeface="Calibri"/>
              <a:buAutoNum type="alphaUcPeriod"/>
            </a:pPr>
            <a:r>
              <a:rPr lang="en-US"/>
              <a:t>Adapt the Funnel Algorithm</a:t>
            </a:r>
            <a:endParaRPr/>
          </a:p>
          <a:p>
            <a:pPr indent="-742950" lvl="0" marL="7429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4000"/>
              <a:buAutoNum type="alphaUcPeriod"/>
            </a:pPr>
            <a:r>
              <a:rPr lang="en-US"/>
              <a:t>Implement Agent Behavior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d31687975_0_16"/>
          <p:cNvSpPr txBox="1"/>
          <p:nvPr>
            <p:ph idx="2" type="body"/>
          </p:nvPr>
        </p:nvSpPr>
        <p:spPr>
          <a:xfrm>
            <a:off x="0" y="88804"/>
            <a:ext cx="121920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71500" lvl="0" marL="571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Century Gothic"/>
              <a:buChar char="▐"/>
            </a:pPr>
            <a:r>
              <a:rPr lang="en-US"/>
              <a:t>Converting a Surface into a</a:t>
            </a:r>
            <a:r>
              <a:rPr lang="en-US"/>
              <a:t> Navmesh</a:t>
            </a:r>
            <a:endParaRPr/>
          </a:p>
        </p:txBody>
      </p:sp>
      <p:pic>
        <p:nvPicPr>
          <p:cNvPr id="85" name="Google Shape;85;g5d31687975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400" y="1386454"/>
            <a:ext cx="5110796" cy="511079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g5d31687975_0_16"/>
          <p:cNvSpPr txBox="1"/>
          <p:nvPr/>
        </p:nvSpPr>
        <p:spPr>
          <a:xfrm>
            <a:off x="2279975" y="5709725"/>
            <a:ext cx="12537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CCCCCC"/>
                </a:solidFill>
              </a:rPr>
              <a:t>pixelsquid.com</a:t>
            </a:r>
            <a:endParaRPr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g5d31687975_0_16"/>
          <p:cNvSpPr txBox="1"/>
          <p:nvPr/>
        </p:nvSpPr>
        <p:spPr>
          <a:xfrm>
            <a:off x="5595200" y="1985225"/>
            <a:ext cx="60411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Convert the Surface into triangles</a:t>
            </a:r>
            <a:endParaRPr sz="3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Calculate the node’s </a:t>
            </a:r>
            <a:r>
              <a:rPr lang="en-US" sz="3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geometry</a:t>
            </a:r>
            <a:endParaRPr sz="3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Find the node’s the neighbors</a:t>
            </a:r>
            <a:endParaRPr sz="3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g5d31687975_0_16"/>
          <p:cNvSpPr txBox="1"/>
          <p:nvPr/>
        </p:nvSpPr>
        <p:spPr>
          <a:xfrm>
            <a:off x="807650" y="1576775"/>
            <a:ext cx="4464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So h</a:t>
            </a:r>
            <a:r>
              <a:rPr lang="en-US" sz="3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ow did we handle this?</a:t>
            </a:r>
            <a:endParaRPr>
              <a:solidFill>
                <a:srgbClr val="595959"/>
              </a:solidFill>
            </a:endParaRPr>
          </a:p>
        </p:txBody>
      </p:sp>
      <p:pic>
        <p:nvPicPr>
          <p:cNvPr id="89" name="Google Shape;89;g5d31687975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9163" y="1442404"/>
            <a:ext cx="6173674" cy="369373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g5d31687975_0_16"/>
          <p:cNvSpPr txBox="1"/>
          <p:nvPr/>
        </p:nvSpPr>
        <p:spPr>
          <a:xfrm>
            <a:off x="4219938" y="5582175"/>
            <a:ext cx="37521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We’ve got this down!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d31687975_0_57"/>
          <p:cNvSpPr txBox="1"/>
          <p:nvPr>
            <p:ph idx="1" type="body"/>
          </p:nvPr>
        </p:nvSpPr>
        <p:spPr>
          <a:xfrm>
            <a:off x="4205288" y="1"/>
            <a:ext cx="79104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742950" lvl="0" marL="742950" rtl="0" algn="l">
              <a:spcBef>
                <a:spcPts val="1000"/>
              </a:spcBef>
              <a:spcAft>
                <a:spcPts val="0"/>
              </a:spcAft>
              <a:buSzPts val="4000"/>
              <a:buAutoNum type="alphaUcPeriod"/>
            </a:pPr>
            <a:r>
              <a:rPr lang="en-US">
                <a:solidFill>
                  <a:srgbClr val="CCCCCC"/>
                </a:solidFill>
              </a:rPr>
              <a:t>Generate the Navmesh</a:t>
            </a:r>
            <a:endParaRPr>
              <a:solidFill>
                <a:srgbClr val="CCCCCC"/>
              </a:solidFill>
            </a:endParaRPr>
          </a:p>
          <a:p>
            <a:pPr indent="-742950" lvl="0" marL="7429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AutoNum type="alphaUcPeriod"/>
            </a:pPr>
            <a:r>
              <a:rPr lang="en-US">
                <a:solidFill>
                  <a:schemeClr val="dk2"/>
                </a:solidFill>
              </a:rPr>
              <a:t>Adapt the Funnel Algorithm</a:t>
            </a:r>
            <a:endParaRPr>
              <a:solidFill>
                <a:schemeClr val="dk2"/>
              </a:solidFill>
            </a:endParaRPr>
          </a:p>
          <a:p>
            <a:pPr indent="-742950" lvl="0" marL="7429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4000"/>
              <a:buAutoNum type="alphaUcPeriod"/>
            </a:pPr>
            <a:r>
              <a:rPr lang="en-US"/>
              <a:t>Implement Agent Behavior</a:t>
            </a:r>
            <a:endParaRPr/>
          </a:p>
        </p:txBody>
      </p:sp>
      <p:sp>
        <p:nvSpPr>
          <p:cNvPr id="96" name="Google Shape;96;g5d31687975_0_57"/>
          <p:cNvSpPr txBox="1"/>
          <p:nvPr>
            <p:ph type="title"/>
          </p:nvPr>
        </p:nvSpPr>
        <p:spPr>
          <a:xfrm>
            <a:off x="341950" y="1168350"/>
            <a:ext cx="3685500" cy="45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Century Gothic"/>
              <a:buNone/>
            </a:pPr>
            <a:r>
              <a:rPr lang="en-US" sz="4400">
                <a:solidFill>
                  <a:srgbClr val="3F3F3F"/>
                </a:solidFill>
              </a:rPr>
              <a:t>Navigating on Complex 3D Surfaces</a:t>
            </a:r>
            <a:endParaRPr sz="4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d35100902_1_10"/>
          <p:cNvSpPr txBox="1"/>
          <p:nvPr>
            <p:ph idx="2" type="body"/>
          </p:nvPr>
        </p:nvSpPr>
        <p:spPr>
          <a:xfrm>
            <a:off x="0" y="165004"/>
            <a:ext cx="121920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71500" lvl="0" marL="5715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entury Gothic"/>
              <a:buChar char="▐"/>
            </a:pPr>
            <a:r>
              <a:rPr lang="en-US"/>
              <a:t>Understanding the funnel algorithm</a:t>
            </a:r>
            <a:endParaRPr/>
          </a:p>
        </p:txBody>
      </p:sp>
      <p:pic>
        <p:nvPicPr>
          <p:cNvPr id="102" name="Google Shape;102;g5d35100902_1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8213" y="1233925"/>
            <a:ext cx="4527275" cy="497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5d35100902_1_10"/>
          <p:cNvSpPr txBox="1"/>
          <p:nvPr/>
        </p:nvSpPr>
        <p:spPr>
          <a:xfrm>
            <a:off x="3832250" y="6287900"/>
            <a:ext cx="45273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Source: Stupid Simple Funnel Algorithm by Mikko Mononen</a:t>
            </a:r>
            <a:endParaRPr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d35100902_1_15"/>
          <p:cNvSpPr txBox="1"/>
          <p:nvPr>
            <p:ph idx="2" type="body"/>
          </p:nvPr>
        </p:nvSpPr>
        <p:spPr>
          <a:xfrm>
            <a:off x="0" y="165004"/>
            <a:ext cx="121920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71500" lvl="0" marL="5715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entury Gothic"/>
              <a:buChar char="▐"/>
            </a:pPr>
            <a:r>
              <a:rPr lang="en-US"/>
              <a:t>Can we apply the algorithm to a complex navmesh?</a:t>
            </a:r>
            <a:endParaRPr/>
          </a:p>
        </p:txBody>
      </p:sp>
      <p:pic>
        <p:nvPicPr>
          <p:cNvPr id="109" name="Google Shape;109;g5d35100902_1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7300" y="1518604"/>
            <a:ext cx="8457398" cy="5034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d35100902_1_25"/>
          <p:cNvSpPr txBox="1"/>
          <p:nvPr>
            <p:ph idx="1" type="body"/>
          </p:nvPr>
        </p:nvSpPr>
        <p:spPr>
          <a:xfrm>
            <a:off x="2265300" y="1053100"/>
            <a:ext cx="7661400" cy="57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318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/>
              <a:t>Get starting line from normal</a:t>
            </a:r>
            <a:endParaRPr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318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/>
              <a:t>Get funnel planes from node intersections</a:t>
            </a:r>
            <a:endParaRPr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318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/>
              <a:t>Check if next point is in funnel</a:t>
            </a:r>
            <a:endParaRPr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318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/>
              <a:t>Set new starting line or reduce funnel</a:t>
            </a:r>
            <a:endParaRPr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318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/>
              <a:t>Project onto surface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5" name="Google Shape;115;g5d35100902_1_25"/>
          <p:cNvSpPr txBox="1"/>
          <p:nvPr>
            <p:ph idx="2" type="body"/>
          </p:nvPr>
        </p:nvSpPr>
        <p:spPr>
          <a:xfrm>
            <a:off x="0" y="165004"/>
            <a:ext cx="121920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71500" lvl="0" marL="5715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4400"/>
              <a:buFont typeface="Century Gothic"/>
              <a:buChar char="▐"/>
            </a:pPr>
            <a:r>
              <a:rPr lang="en-US">
                <a:solidFill>
                  <a:srgbClr val="595959"/>
                </a:solidFill>
              </a:rPr>
              <a:t>Extrapolating the funnel algorithm</a:t>
            </a:r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1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2017-03-23T22:38:01Z</dcterms:created>
  <dc:creator>Steve Rabin</dc:creator>
</cp:coreProperties>
</file>